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F0C3-C504-6A8E-7613-183D88C74C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69D85F6A-5F92-7836-9615-8E1700C497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173271A-BF1C-206B-8026-A8BE2104396F}"/>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5" name="Footer Placeholder 4">
            <a:extLst>
              <a:ext uri="{FF2B5EF4-FFF2-40B4-BE49-F238E27FC236}">
                <a16:creationId xmlns:a16="http://schemas.microsoft.com/office/drawing/2014/main" id="{897B77DC-1005-6200-67A3-6ADCC104B04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7C134DE-05BA-7CDD-557E-592F89E22578}"/>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179880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1665F-C4AB-6638-A2AA-E18B174F938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6E5BD62-0DCF-E46F-919C-7E9959DED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752CDFD-E6C6-1BBE-65C6-64E8D4D8BD69}"/>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5" name="Footer Placeholder 4">
            <a:extLst>
              <a:ext uri="{FF2B5EF4-FFF2-40B4-BE49-F238E27FC236}">
                <a16:creationId xmlns:a16="http://schemas.microsoft.com/office/drawing/2014/main" id="{604F9D2F-C12A-3B76-2C4B-49F048C6955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08FF0E2-8B33-7121-2DE4-8BC6E67014CA}"/>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51945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9EDE-95D6-0892-E797-85002FC4D1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35A0E28-BA60-3B1E-1A66-D9F664BCFC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3D6F5D8-0C52-D12B-D206-690CED99DB21}"/>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5" name="Footer Placeholder 4">
            <a:extLst>
              <a:ext uri="{FF2B5EF4-FFF2-40B4-BE49-F238E27FC236}">
                <a16:creationId xmlns:a16="http://schemas.microsoft.com/office/drawing/2014/main" id="{63E83BFB-C7D1-0AB2-0F09-67A6E0A5B4F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9D13266-CF0A-9025-5306-83359FE4C1CA}"/>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44526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E45C-21BC-7EE4-9A75-6A113D4E151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A220AEC-FA4E-EB62-8C18-60C13AB0C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1C62459-096C-B141-5191-827C85FBAECB}"/>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5" name="Footer Placeholder 4">
            <a:extLst>
              <a:ext uri="{FF2B5EF4-FFF2-40B4-BE49-F238E27FC236}">
                <a16:creationId xmlns:a16="http://schemas.microsoft.com/office/drawing/2014/main" id="{927198AB-D4D8-6A8E-A488-5EB1E2ACA42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7416656-EEAB-4318-E4DC-08B7FDD5D0E2}"/>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109878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49A65-4074-F8FC-A836-731A9F4C4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E575F0D2-E9D8-0067-FE99-997034744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34D66-77AE-24C2-839F-B9C28CEA67E8}"/>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5" name="Footer Placeholder 4">
            <a:extLst>
              <a:ext uri="{FF2B5EF4-FFF2-40B4-BE49-F238E27FC236}">
                <a16:creationId xmlns:a16="http://schemas.microsoft.com/office/drawing/2014/main" id="{8D88934C-20A6-549B-0754-79096DC6BA2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7F5E857-2420-F86C-6D96-8DBE75518365}"/>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335602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375D-9FD4-39FD-E35E-F491A1490F7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EE6E1B5-2841-4439-D486-B988E4F2B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9EB5B976-29C3-A0B4-C4A2-59CDE183F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3508AA53-0AA8-867F-A129-84F24C8623B0}"/>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6" name="Footer Placeholder 5">
            <a:extLst>
              <a:ext uri="{FF2B5EF4-FFF2-40B4-BE49-F238E27FC236}">
                <a16:creationId xmlns:a16="http://schemas.microsoft.com/office/drawing/2014/main" id="{EF27CF30-8E40-E9AF-B4C4-4383F27816E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F51D636-93B7-C87D-F846-68A8F29A42C8}"/>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346630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4FBE-2218-64E6-E2C7-9CB47BCC25E9}"/>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8054641-19C0-6AC8-1935-64EBE00E1E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EEA3D6-1F4D-2521-F5CB-2A68BC190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04EEDDD1-2328-8CE8-B708-2AB28E6669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9858E-B386-68F8-865F-113956766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423934D6-F2ED-0C2A-F109-CF080613712F}"/>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8" name="Footer Placeholder 7">
            <a:extLst>
              <a:ext uri="{FF2B5EF4-FFF2-40B4-BE49-F238E27FC236}">
                <a16:creationId xmlns:a16="http://schemas.microsoft.com/office/drawing/2014/main" id="{CFE551C5-88FB-34A8-3DE8-A160D60DD7DD}"/>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B650982-09FF-8E42-8D9E-8B5FE516191C}"/>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281986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0436-C12C-7B3A-98DF-861F0E74CA5B}"/>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036BF44D-4E85-8249-5CAC-D5BBCA2ABCAB}"/>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4" name="Footer Placeholder 3">
            <a:extLst>
              <a:ext uri="{FF2B5EF4-FFF2-40B4-BE49-F238E27FC236}">
                <a16:creationId xmlns:a16="http://schemas.microsoft.com/office/drawing/2014/main" id="{BAAA4956-418E-BFE9-B222-02F8CA2111A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0F2010D9-474B-2F1E-EBD3-1C1195596E8F}"/>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400494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DA283-0629-C2A0-4DFA-9BA89E78C858}"/>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3" name="Footer Placeholder 2">
            <a:extLst>
              <a:ext uri="{FF2B5EF4-FFF2-40B4-BE49-F238E27FC236}">
                <a16:creationId xmlns:a16="http://schemas.microsoft.com/office/drawing/2014/main" id="{608095AF-70D3-39D9-5B78-9E6DEC45369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CBEECC40-1E5B-2D1C-C804-70CC59950A6F}"/>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40856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68E5-0C5F-32EE-9269-99C323A64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9713881-9D60-5DCF-64EF-887A3928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E90BC23E-7BEC-439F-42C5-F9838658F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0E210-C409-F317-B6DC-D8778659AAE8}"/>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6" name="Footer Placeholder 5">
            <a:extLst>
              <a:ext uri="{FF2B5EF4-FFF2-40B4-BE49-F238E27FC236}">
                <a16:creationId xmlns:a16="http://schemas.microsoft.com/office/drawing/2014/main" id="{F16FB41F-3091-4A76-0B2B-BCF4C5F442D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5D293B9-21C8-BAD1-83C6-21A8C4483776}"/>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216191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541D-F75B-4CBF-E498-24AA1EAFB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E790786D-14F2-2EA7-5959-94D399272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1C615B41-23E9-A316-D121-15EB4FA8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5D81F-DCF6-88F5-6E26-F903371CD263}"/>
              </a:ext>
            </a:extLst>
          </p:cNvPr>
          <p:cNvSpPr>
            <a:spLocks noGrp="1"/>
          </p:cNvSpPr>
          <p:nvPr>
            <p:ph type="dt" sz="half" idx="10"/>
          </p:nvPr>
        </p:nvSpPr>
        <p:spPr/>
        <p:txBody>
          <a:bodyPr/>
          <a:lstStyle/>
          <a:p>
            <a:fld id="{926CB6FE-D500-40E6-B7DC-7467C7C87B67}" type="datetimeFigureOut">
              <a:rPr lang="fr-FR" smtClean="0"/>
              <a:t>10/03/2024</a:t>
            </a:fld>
            <a:endParaRPr lang="fr-FR"/>
          </a:p>
        </p:txBody>
      </p:sp>
      <p:sp>
        <p:nvSpPr>
          <p:cNvPr id="6" name="Footer Placeholder 5">
            <a:extLst>
              <a:ext uri="{FF2B5EF4-FFF2-40B4-BE49-F238E27FC236}">
                <a16:creationId xmlns:a16="http://schemas.microsoft.com/office/drawing/2014/main" id="{F0C28160-B7EA-5893-880A-4D2A9285FBF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38CACAC-2306-715F-297C-5330D32BD50F}"/>
              </a:ext>
            </a:extLst>
          </p:cNvPr>
          <p:cNvSpPr>
            <a:spLocks noGrp="1"/>
          </p:cNvSpPr>
          <p:nvPr>
            <p:ph type="sldNum" sz="quarter" idx="12"/>
          </p:nvPr>
        </p:nvSpPr>
        <p:spPr/>
        <p:txBody>
          <a:bodyPr/>
          <a:lstStyle/>
          <a:p>
            <a:fld id="{A8D25AFB-CB00-4FB9-A29A-16804802852C}" type="slidenum">
              <a:rPr lang="fr-FR" smtClean="0"/>
              <a:t>‹N°›</a:t>
            </a:fld>
            <a:endParaRPr lang="fr-FR"/>
          </a:p>
        </p:txBody>
      </p:sp>
    </p:spTree>
    <p:extLst>
      <p:ext uri="{BB962C8B-B14F-4D97-AF65-F5344CB8AC3E}">
        <p14:creationId xmlns:p14="http://schemas.microsoft.com/office/powerpoint/2010/main" val="90844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E0FEC-673F-C00C-11B2-CE1B31F3F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E9CDAB9-4B9E-DC70-B154-D8258EB6A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6DCF1DF-88AC-3D0A-DECD-75BCE6AC3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CB6FE-D500-40E6-B7DC-7467C7C87B67}" type="datetimeFigureOut">
              <a:rPr lang="fr-FR" smtClean="0"/>
              <a:t>10/03/2024</a:t>
            </a:fld>
            <a:endParaRPr lang="fr-FR"/>
          </a:p>
        </p:txBody>
      </p:sp>
      <p:sp>
        <p:nvSpPr>
          <p:cNvPr id="5" name="Footer Placeholder 4">
            <a:extLst>
              <a:ext uri="{FF2B5EF4-FFF2-40B4-BE49-F238E27FC236}">
                <a16:creationId xmlns:a16="http://schemas.microsoft.com/office/drawing/2014/main" id="{F00248FF-E730-20BB-E433-DE5FCF672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DDAB105-5273-0A93-724F-FAD126F5C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25AFB-CB00-4FB9-A29A-16804802852C}" type="slidenum">
              <a:rPr lang="fr-FR" smtClean="0"/>
              <a:t>‹N°›</a:t>
            </a:fld>
            <a:endParaRPr lang="fr-FR"/>
          </a:p>
        </p:txBody>
      </p:sp>
    </p:spTree>
    <p:extLst>
      <p:ext uri="{BB962C8B-B14F-4D97-AF65-F5344CB8AC3E}">
        <p14:creationId xmlns:p14="http://schemas.microsoft.com/office/powerpoint/2010/main" val="3774398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eduscol.education.fr/1718/programmes-et-ressources-en-droit-et-grands-enjeux-du-monde-contemporain-voie-g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4A9228D-C10C-3E42-45E5-B6B9DA359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848" y="780274"/>
            <a:ext cx="3160895" cy="4191243"/>
          </a:xfrm>
          <a:prstGeom prst="rect">
            <a:avLst/>
          </a:prstGeom>
        </p:spPr>
      </p:pic>
      <p:sp>
        <p:nvSpPr>
          <p:cNvPr id="23" name="Rectangle 22">
            <a:extLst>
              <a:ext uri="{FF2B5EF4-FFF2-40B4-BE49-F238E27FC236}">
                <a16:creationId xmlns:a16="http://schemas.microsoft.com/office/drawing/2014/main" id="{53A0DBFF-A3DD-B10F-9D22-7BCCA561B3E0}"/>
              </a:ext>
            </a:extLst>
          </p:cNvPr>
          <p:cNvSpPr/>
          <p:nvPr/>
        </p:nvSpPr>
        <p:spPr>
          <a:xfrm rot="10800000">
            <a:off x="443053" y="0"/>
            <a:ext cx="3171093" cy="236806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Picture 21">
            <a:extLst>
              <a:ext uri="{FF2B5EF4-FFF2-40B4-BE49-F238E27FC236}">
                <a16:creationId xmlns:a16="http://schemas.microsoft.com/office/drawing/2014/main" id="{BCD08366-D249-5C95-7178-3370427166D4}"/>
              </a:ext>
            </a:extLst>
          </p:cNvPr>
          <p:cNvPicPr>
            <a:picLocks noChangeAspect="1"/>
          </p:cNvPicPr>
          <p:nvPr/>
        </p:nvPicPr>
        <p:blipFill>
          <a:blip r:embed="rId3"/>
          <a:stretch>
            <a:fillRect/>
          </a:stretch>
        </p:blipFill>
        <p:spPr>
          <a:xfrm>
            <a:off x="-10202" y="4718231"/>
            <a:ext cx="3171093" cy="1582882"/>
          </a:xfrm>
          <a:prstGeom prst="rect">
            <a:avLst/>
          </a:prstGeom>
        </p:spPr>
      </p:pic>
      <p:sp>
        <p:nvSpPr>
          <p:cNvPr id="25" name="Right Triangle 24">
            <a:extLst>
              <a:ext uri="{FF2B5EF4-FFF2-40B4-BE49-F238E27FC236}">
                <a16:creationId xmlns:a16="http://schemas.microsoft.com/office/drawing/2014/main" id="{93E23008-DC7E-0FAE-FF84-82B0477D8721}"/>
              </a:ext>
            </a:extLst>
          </p:cNvPr>
          <p:cNvSpPr/>
          <p:nvPr/>
        </p:nvSpPr>
        <p:spPr>
          <a:xfrm rot="16200000">
            <a:off x="2008420" y="5327114"/>
            <a:ext cx="1766455" cy="54868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ight Triangle 25">
            <a:extLst>
              <a:ext uri="{FF2B5EF4-FFF2-40B4-BE49-F238E27FC236}">
                <a16:creationId xmlns:a16="http://schemas.microsoft.com/office/drawing/2014/main" id="{F3F4C73B-81DD-6AB5-38EF-5ED782BCA2AE}"/>
              </a:ext>
            </a:extLst>
          </p:cNvPr>
          <p:cNvSpPr/>
          <p:nvPr/>
        </p:nvSpPr>
        <p:spPr>
          <a:xfrm rot="16200000" flipH="1" flipV="1">
            <a:off x="-758696" y="5466723"/>
            <a:ext cx="2045675" cy="54868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Picture 30">
            <a:extLst>
              <a:ext uri="{FF2B5EF4-FFF2-40B4-BE49-F238E27FC236}">
                <a16:creationId xmlns:a16="http://schemas.microsoft.com/office/drawing/2014/main" id="{8DAB0F9C-D9EA-7A8C-6DE9-53A7928BE7AB}"/>
              </a:ext>
            </a:extLst>
          </p:cNvPr>
          <p:cNvPicPr>
            <a:picLocks noChangeAspect="1"/>
          </p:cNvPicPr>
          <p:nvPr/>
        </p:nvPicPr>
        <p:blipFill>
          <a:blip r:embed="rId4"/>
          <a:stretch>
            <a:fillRect/>
          </a:stretch>
        </p:blipFill>
        <p:spPr>
          <a:xfrm>
            <a:off x="2913185" y="5781745"/>
            <a:ext cx="1114689" cy="1016540"/>
          </a:xfrm>
          <a:prstGeom prst="rect">
            <a:avLst/>
          </a:prstGeom>
        </p:spPr>
      </p:pic>
      <p:sp>
        <p:nvSpPr>
          <p:cNvPr id="35" name="Rectangle 34">
            <a:extLst>
              <a:ext uri="{FF2B5EF4-FFF2-40B4-BE49-F238E27FC236}">
                <a16:creationId xmlns:a16="http://schemas.microsoft.com/office/drawing/2014/main" id="{6C343EE2-97F5-588D-7CCA-57CA93D45474}"/>
              </a:ext>
            </a:extLst>
          </p:cNvPr>
          <p:cNvSpPr/>
          <p:nvPr/>
        </p:nvSpPr>
        <p:spPr>
          <a:xfrm>
            <a:off x="8577852" y="4970585"/>
            <a:ext cx="3171093" cy="188927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Pédagogie de projet dans et en dehors les murs de la classe via des actions pédagogiques : </a:t>
            </a:r>
          </a:p>
          <a:p>
            <a:pPr algn="just">
              <a:lnSpc>
                <a:spcPct val="115000"/>
              </a:lnSpc>
              <a:spcAft>
                <a:spcPts val="1000"/>
              </a:spcAft>
            </a:pPr>
            <a:r>
              <a:rPr lang="fr-FR" sz="1100" kern="100" dirty="0">
                <a:effectLst/>
                <a:latin typeface="Calibri" panose="020F0502020204030204" pitchFamily="34" charset="0"/>
                <a:ea typeface="Calibri" panose="020F0502020204030204" pitchFamily="34" charset="0"/>
                <a:cs typeface="Times New Roman" panose="02020603050405020304" pitchFamily="18" charset="0"/>
              </a:rPr>
              <a:t>Rencontres et venues de professionnels en classe, visites de tribunaux et d’institutions telles que l’Assemblée nationale ou le Sénat pour mieux comprendre le fonctionnement du droit et le rôle et missions de professionnels en exercice. </a:t>
            </a:r>
          </a:p>
        </p:txBody>
      </p:sp>
      <p:sp>
        <p:nvSpPr>
          <p:cNvPr id="38" name="Right Triangle 37">
            <a:extLst>
              <a:ext uri="{FF2B5EF4-FFF2-40B4-BE49-F238E27FC236}">
                <a16:creationId xmlns:a16="http://schemas.microsoft.com/office/drawing/2014/main" id="{19FAA8A6-8977-E5BB-10BD-4336053B533C}"/>
              </a:ext>
            </a:extLst>
          </p:cNvPr>
          <p:cNvSpPr/>
          <p:nvPr/>
        </p:nvSpPr>
        <p:spPr>
          <a:xfrm>
            <a:off x="443053" y="1688123"/>
            <a:ext cx="3171093" cy="67994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68707B15-571B-DBEA-6331-950BABF26D7F}"/>
              </a:ext>
            </a:extLst>
          </p:cNvPr>
          <p:cNvSpPr/>
          <p:nvPr/>
        </p:nvSpPr>
        <p:spPr>
          <a:xfrm rot="10800000">
            <a:off x="4510453" y="0"/>
            <a:ext cx="3171093" cy="411852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ight Triangle 41">
            <a:extLst>
              <a:ext uri="{FF2B5EF4-FFF2-40B4-BE49-F238E27FC236}">
                <a16:creationId xmlns:a16="http://schemas.microsoft.com/office/drawing/2014/main" id="{2782793E-FB29-451C-7316-9559195B9B47}"/>
              </a:ext>
            </a:extLst>
          </p:cNvPr>
          <p:cNvSpPr/>
          <p:nvPr/>
        </p:nvSpPr>
        <p:spPr>
          <a:xfrm>
            <a:off x="8577850" y="4437185"/>
            <a:ext cx="3171093" cy="533400"/>
          </a:xfrm>
          <a:prstGeom prst="r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a:extLst>
              <a:ext uri="{FF2B5EF4-FFF2-40B4-BE49-F238E27FC236}">
                <a16:creationId xmlns:a16="http://schemas.microsoft.com/office/drawing/2014/main" id="{8C117998-25AA-BF5C-254F-B0E1AD88C428}"/>
              </a:ext>
            </a:extLst>
          </p:cNvPr>
          <p:cNvPicPr>
            <a:picLocks noChangeAspect="1"/>
          </p:cNvPicPr>
          <p:nvPr/>
        </p:nvPicPr>
        <p:blipFill>
          <a:blip r:embed="rId5"/>
          <a:stretch>
            <a:fillRect/>
          </a:stretch>
        </p:blipFill>
        <p:spPr>
          <a:xfrm>
            <a:off x="4500249" y="1056056"/>
            <a:ext cx="3171094" cy="2006418"/>
          </a:xfrm>
          <a:prstGeom prst="rect">
            <a:avLst/>
          </a:prstGeom>
        </p:spPr>
      </p:pic>
      <p:sp>
        <p:nvSpPr>
          <p:cNvPr id="40" name="Right Triangle 39">
            <a:extLst>
              <a:ext uri="{FF2B5EF4-FFF2-40B4-BE49-F238E27FC236}">
                <a16:creationId xmlns:a16="http://schemas.microsoft.com/office/drawing/2014/main" id="{B1763CE2-B253-EF46-C618-B46BD880727B}"/>
              </a:ext>
            </a:extLst>
          </p:cNvPr>
          <p:cNvSpPr/>
          <p:nvPr/>
        </p:nvSpPr>
        <p:spPr>
          <a:xfrm>
            <a:off x="4500253" y="2812506"/>
            <a:ext cx="3439331" cy="130602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ight Triangle 40">
            <a:extLst>
              <a:ext uri="{FF2B5EF4-FFF2-40B4-BE49-F238E27FC236}">
                <a16:creationId xmlns:a16="http://schemas.microsoft.com/office/drawing/2014/main" id="{B27736F6-ED58-0556-7DE9-A4575BF382F9}"/>
              </a:ext>
            </a:extLst>
          </p:cNvPr>
          <p:cNvSpPr/>
          <p:nvPr/>
        </p:nvSpPr>
        <p:spPr>
          <a:xfrm flipH="1" flipV="1">
            <a:off x="4272029" y="-2"/>
            <a:ext cx="3482208" cy="130602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extBox 45">
            <a:extLst>
              <a:ext uri="{FF2B5EF4-FFF2-40B4-BE49-F238E27FC236}">
                <a16:creationId xmlns:a16="http://schemas.microsoft.com/office/drawing/2014/main" id="{DDA83F2C-726C-8CD1-2065-598A2FCFDB65}"/>
              </a:ext>
            </a:extLst>
          </p:cNvPr>
          <p:cNvSpPr txBox="1"/>
          <p:nvPr/>
        </p:nvSpPr>
        <p:spPr>
          <a:xfrm>
            <a:off x="269404" y="261190"/>
            <a:ext cx="3482208" cy="1341586"/>
          </a:xfrm>
          <a:prstGeom prst="rect">
            <a:avLst/>
          </a:prstGeom>
          <a:noFill/>
        </p:spPr>
        <p:txBody>
          <a:bodyPr wrap="square" rtlCol="0">
            <a:spAutoFit/>
          </a:bodyPr>
          <a:lstStyle/>
          <a:p>
            <a:pPr algn="ctr">
              <a:lnSpc>
                <a:spcPct val="115000"/>
              </a:lnSpc>
              <a:spcAft>
                <a:spcPts val="1000"/>
              </a:spcAft>
            </a:pPr>
            <a:r>
              <a:rPr lang="fr-FR"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DGEMC Droit et Grands Enjeux du Monde Contemporain </a:t>
            </a:r>
          </a:p>
        </p:txBody>
      </p:sp>
      <p:sp>
        <p:nvSpPr>
          <p:cNvPr id="47" name="TextBox 46">
            <a:extLst>
              <a:ext uri="{FF2B5EF4-FFF2-40B4-BE49-F238E27FC236}">
                <a16:creationId xmlns:a16="http://schemas.microsoft.com/office/drawing/2014/main" id="{FDBD0C88-63F2-2BAC-8CA0-EF852AA15E76}"/>
              </a:ext>
            </a:extLst>
          </p:cNvPr>
          <p:cNvSpPr txBox="1"/>
          <p:nvPr/>
        </p:nvSpPr>
        <p:spPr>
          <a:xfrm>
            <a:off x="325822" y="2506866"/>
            <a:ext cx="3405554" cy="1756186"/>
          </a:xfrm>
          <a:prstGeom prst="rect">
            <a:avLst/>
          </a:prstGeom>
          <a:noFill/>
        </p:spPr>
        <p:txBody>
          <a:bodyPr wrap="square" rtlCol="0">
            <a:spAutoFit/>
          </a:bodyPr>
          <a:lstStyle/>
          <a:p>
            <a:pPr algn="just">
              <a:lnSpc>
                <a:spcPct val="115000"/>
              </a:lnSpc>
              <a:spcAft>
                <a:spcPts val="1000"/>
              </a:spcAft>
            </a:pPr>
            <a:r>
              <a:rPr lang="fr-FR" sz="8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Cette option, de trois heures hebdomadaires, s’adresse à tous les élèves de Terminale du lycée Dumont d’Urville. </a:t>
            </a:r>
          </a:p>
          <a:p>
            <a:pPr algn="just">
              <a:lnSpc>
                <a:spcPct val="115000"/>
              </a:lnSpc>
              <a:spcAft>
                <a:spcPts val="1000"/>
              </a:spcAft>
            </a:pPr>
            <a:r>
              <a:rPr lang="fr-FR" sz="800" kern="100" dirty="0">
                <a:effectLst/>
                <a:latin typeface="Arial Black" panose="020B0A04020102020204" pitchFamily="34" charset="0"/>
                <a:ea typeface="Calibri" panose="020F0502020204030204" pitchFamily="34" charset="0"/>
                <a:cs typeface="Times New Roman" panose="02020603050405020304" pitchFamily="18" charset="0"/>
              </a:rPr>
              <a:t>Cet enseignement vise à élargir les perspectives de nos apprenants : </a:t>
            </a:r>
            <a:r>
              <a:rPr lang="fr-FR" sz="800" kern="100" dirty="0">
                <a:effectLst/>
                <a:latin typeface="+mj-lt"/>
                <a:ea typeface="Calibri" panose="020F0502020204030204" pitchFamily="34" charset="0"/>
                <a:cs typeface="Times New Roman" panose="02020603050405020304" pitchFamily="18" charset="0"/>
              </a:rPr>
              <a:t>l’objectif est de leur faire découvrir les instruments du droit, son rôle social ainsi que la méthodologie du raisonnement juridique. </a:t>
            </a:r>
          </a:p>
          <a:p>
            <a:pPr algn="just">
              <a:lnSpc>
                <a:spcPct val="115000"/>
              </a:lnSpc>
              <a:spcAft>
                <a:spcPts val="1000"/>
              </a:spcAft>
            </a:pPr>
            <a:r>
              <a:rPr lang="fr-FR" sz="800" kern="100" dirty="0">
                <a:effectLst/>
                <a:latin typeface="Arial Black" panose="020B0A04020102020204" pitchFamily="34" charset="0"/>
                <a:ea typeface="Calibri" panose="020F0502020204030204" pitchFamily="34" charset="0"/>
                <a:cs typeface="Times New Roman" panose="02020603050405020304" pitchFamily="18" charset="0"/>
              </a:rPr>
              <a:t>En partant du droit positif et de la façon dont il contribue à structurer les grands enjeux politiques, économiques et sociaux, il s’agit d’aborder certains grands thèmes du monde contemporain à travers la façon dont ils sont saisis par le droit. </a:t>
            </a:r>
          </a:p>
        </p:txBody>
      </p:sp>
      <p:sp>
        <p:nvSpPr>
          <p:cNvPr id="48" name="TextBox 47">
            <a:extLst>
              <a:ext uri="{FF2B5EF4-FFF2-40B4-BE49-F238E27FC236}">
                <a16:creationId xmlns:a16="http://schemas.microsoft.com/office/drawing/2014/main" id="{CB2DEB55-C687-2EE5-162D-6A795B72AFBF}"/>
              </a:ext>
            </a:extLst>
          </p:cNvPr>
          <p:cNvSpPr txBox="1"/>
          <p:nvPr/>
        </p:nvSpPr>
        <p:spPr>
          <a:xfrm>
            <a:off x="4174424" y="4069701"/>
            <a:ext cx="3647936" cy="2824363"/>
          </a:xfrm>
          <a:prstGeom prst="rect">
            <a:avLst/>
          </a:prstGeom>
          <a:noFill/>
        </p:spPr>
        <p:txBody>
          <a:bodyPr wrap="square" rtlCol="0">
            <a:spAutoFit/>
          </a:bodyPr>
          <a:lstStyle/>
          <a:p>
            <a:pPr algn="just">
              <a:lnSpc>
                <a:spcPct val="115000"/>
              </a:lnSpc>
              <a:spcAft>
                <a:spcPts val="1000"/>
              </a:spcAft>
            </a:pPr>
            <a:r>
              <a:rPr lang="fr-FR" sz="800" kern="100" dirty="0">
                <a:solidFill>
                  <a:srgbClr val="0070C0"/>
                </a:solidFill>
                <a:latin typeface="Arial Black" panose="020B0A04020102020204" pitchFamily="34" charset="0"/>
                <a:cs typeface="Times New Roman" panose="02020603050405020304" pitchFamily="18" charset="0"/>
              </a:rPr>
              <a:t>Evaluation bienveillante sous différentes formes (revues de presse, débats, exposés, production d’écrits…) qui est prise en compte dans le contrôle continu du baccalauréat. </a:t>
            </a:r>
          </a:p>
          <a:p>
            <a:pPr algn="just">
              <a:lnSpc>
                <a:spcPct val="115000"/>
              </a:lnSpc>
              <a:spcAft>
                <a:spcPts val="1000"/>
              </a:spcAft>
            </a:pPr>
            <a:r>
              <a:rPr lang="fr-FR" sz="800" kern="100" dirty="0">
                <a:latin typeface="Arial Black" panose="020B0A04020102020204" pitchFamily="34" charset="0"/>
                <a:cs typeface="Times New Roman" panose="02020603050405020304" pitchFamily="18" charset="0"/>
              </a:rPr>
              <a:t>Le programme complet est consultable sur le site Eduscol via ce lien :</a:t>
            </a:r>
          </a:p>
          <a:p>
            <a:pPr algn="just">
              <a:lnSpc>
                <a:spcPct val="115000"/>
              </a:lnSpc>
              <a:spcAft>
                <a:spcPts val="1000"/>
              </a:spcAft>
            </a:pPr>
            <a:r>
              <a:rPr lang="fr-FR" sz="800" kern="100" dirty="0">
                <a:latin typeface="+mj-lt"/>
                <a:cs typeface="Times New Roman" panose="02020603050405020304" pitchFamily="18" charset="0"/>
                <a:hlinkClick r:id="rId6">
                  <a:extLst>
                    <a:ext uri="{A12FA001-AC4F-418D-AE19-62706E023703}">
                      <ahyp:hlinkClr xmlns:ahyp="http://schemas.microsoft.com/office/drawing/2018/hyperlinkcolor" val="tx"/>
                    </a:ext>
                  </a:extLst>
                </a:hlinkClick>
              </a:rPr>
              <a:t>https://eduscol.education.fr/1718/programmes-et-ressources-en-droit-et-grands-enjeux-du-monde-contemporain-voie-gt</a:t>
            </a:r>
            <a:endParaRPr lang="fr-FR" sz="800" kern="100" dirty="0">
              <a:latin typeface="+mj-lt"/>
              <a:cs typeface="Times New Roman" panose="02020603050405020304" pitchFamily="18" charset="0"/>
            </a:endParaRPr>
          </a:p>
          <a:p>
            <a:pPr algn="just">
              <a:lnSpc>
                <a:spcPct val="115000"/>
              </a:lnSpc>
              <a:spcAft>
                <a:spcPts val="1000"/>
              </a:spcAft>
            </a:pPr>
            <a:r>
              <a:rPr lang="fr-FR" sz="800" kern="100" dirty="0">
                <a:latin typeface="Arial Black" panose="020B0A04020102020204" pitchFamily="34" charset="0"/>
                <a:cs typeface="Times New Roman" panose="02020603050405020304" pitchFamily="18" charset="0"/>
              </a:rPr>
              <a:t>Quelques exemples de questions juridiques contemporaines : </a:t>
            </a:r>
          </a:p>
          <a:p>
            <a:pPr algn="just">
              <a:lnSpc>
                <a:spcPct val="115000"/>
              </a:lnSpc>
              <a:spcAft>
                <a:spcPts val="1000"/>
              </a:spcAft>
            </a:pPr>
            <a:r>
              <a:rPr lang="fr-FR" sz="800" kern="100" dirty="0">
                <a:latin typeface="Calibri" panose="020F0502020204030204" pitchFamily="34" charset="0"/>
                <a:cs typeface="Calibri" panose="020F0502020204030204" pitchFamily="34" charset="0"/>
              </a:rPr>
              <a:t>La responsabilité est-elle une conséquence de la liberté des individus ? </a:t>
            </a:r>
          </a:p>
          <a:p>
            <a:pPr algn="just">
              <a:lnSpc>
                <a:spcPct val="115000"/>
              </a:lnSpc>
              <a:spcAft>
                <a:spcPts val="1000"/>
              </a:spcAft>
            </a:pPr>
            <a:r>
              <a:rPr lang="fr-FR" sz="800" kern="100" dirty="0">
                <a:latin typeface="Calibri" panose="020F0502020204030204" pitchFamily="34" charset="0"/>
                <a:cs typeface="Calibri" panose="020F0502020204030204" pitchFamily="34" charset="0"/>
              </a:rPr>
              <a:t>Pourquoi protéger les droits de l’enfant ? </a:t>
            </a:r>
          </a:p>
          <a:p>
            <a:pPr algn="just">
              <a:lnSpc>
                <a:spcPct val="115000"/>
              </a:lnSpc>
              <a:spcAft>
                <a:spcPts val="1000"/>
              </a:spcAft>
            </a:pPr>
            <a:r>
              <a:rPr lang="fr-FR" sz="800" kern="100" dirty="0">
                <a:latin typeface="Calibri" panose="020F0502020204030204" pitchFamily="34" charset="0"/>
                <a:cs typeface="Calibri" panose="020F0502020204030204" pitchFamily="34" charset="0"/>
              </a:rPr>
              <a:t>Comment le droit de la famille s’adapte-t-il à l’évolution de la société ? </a:t>
            </a:r>
          </a:p>
          <a:p>
            <a:endParaRPr lang="fr-FR" dirty="0"/>
          </a:p>
        </p:txBody>
      </p:sp>
    </p:spTree>
    <p:extLst>
      <p:ext uri="{BB962C8B-B14F-4D97-AF65-F5344CB8AC3E}">
        <p14:creationId xmlns:p14="http://schemas.microsoft.com/office/powerpoint/2010/main" val="134549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01178-C009-1B9E-FCCC-CA8109317A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64D724-787C-D8A2-96DA-760B5B79D77E}"/>
              </a:ext>
            </a:extLst>
          </p:cNvPr>
          <p:cNvPicPr>
            <a:picLocks noChangeAspect="1"/>
          </p:cNvPicPr>
          <p:nvPr/>
        </p:nvPicPr>
        <p:blipFill rotWithShape="1">
          <a:blip r:embed="rId2">
            <a:extLst>
              <a:ext uri="{28A0092B-C50C-407E-A947-70E740481C1C}">
                <a14:useLocalDpi xmlns:a14="http://schemas.microsoft.com/office/drawing/2010/main" val="0"/>
              </a:ext>
            </a:extLst>
          </a:blip>
          <a:srcRect l="52" t="-249"/>
          <a:stretch/>
        </p:blipFill>
        <p:spPr>
          <a:xfrm>
            <a:off x="279356" y="4044461"/>
            <a:ext cx="3617585" cy="2368062"/>
          </a:xfrm>
          <a:prstGeom prst="rect">
            <a:avLst/>
          </a:prstGeom>
        </p:spPr>
      </p:pic>
      <p:sp>
        <p:nvSpPr>
          <p:cNvPr id="5" name="Right Triangle 4">
            <a:extLst>
              <a:ext uri="{FF2B5EF4-FFF2-40B4-BE49-F238E27FC236}">
                <a16:creationId xmlns:a16="http://schemas.microsoft.com/office/drawing/2014/main" id="{4232AC5A-4B97-5071-0574-0ABFD63E554B}"/>
              </a:ext>
            </a:extLst>
          </p:cNvPr>
          <p:cNvSpPr/>
          <p:nvPr/>
        </p:nvSpPr>
        <p:spPr>
          <a:xfrm rot="5400000">
            <a:off x="637625" y="2727024"/>
            <a:ext cx="2589736" cy="358762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ight Triangle 5">
            <a:extLst>
              <a:ext uri="{FF2B5EF4-FFF2-40B4-BE49-F238E27FC236}">
                <a16:creationId xmlns:a16="http://schemas.microsoft.com/office/drawing/2014/main" id="{1C484BA0-ED6D-A608-C489-600A6D52F1D9}"/>
              </a:ext>
            </a:extLst>
          </p:cNvPr>
          <p:cNvSpPr/>
          <p:nvPr/>
        </p:nvSpPr>
        <p:spPr>
          <a:xfrm rot="16200000">
            <a:off x="1863012" y="4484427"/>
            <a:ext cx="2589736" cy="358762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23">
            <a:extLst>
              <a:ext uri="{FF2B5EF4-FFF2-40B4-BE49-F238E27FC236}">
                <a16:creationId xmlns:a16="http://schemas.microsoft.com/office/drawing/2014/main" id="{05B24634-7DAA-4C82-4DF6-3965BA38AF57}"/>
              </a:ext>
            </a:extLst>
          </p:cNvPr>
          <p:cNvPicPr>
            <a:picLocks noChangeAspect="1"/>
          </p:cNvPicPr>
          <p:nvPr/>
        </p:nvPicPr>
        <p:blipFill>
          <a:blip r:embed="rId3"/>
          <a:stretch>
            <a:fillRect/>
          </a:stretch>
        </p:blipFill>
        <p:spPr>
          <a:xfrm>
            <a:off x="4122182" y="0"/>
            <a:ext cx="3947631" cy="2607549"/>
          </a:xfrm>
          <a:prstGeom prst="rect">
            <a:avLst/>
          </a:prstGeom>
        </p:spPr>
      </p:pic>
      <p:sp>
        <p:nvSpPr>
          <p:cNvPr id="25" name="Rectangle 24">
            <a:extLst>
              <a:ext uri="{FF2B5EF4-FFF2-40B4-BE49-F238E27FC236}">
                <a16:creationId xmlns:a16="http://schemas.microsoft.com/office/drawing/2014/main" id="{A3D2C3B2-25A6-689C-4FEF-FA367EA81099}"/>
              </a:ext>
            </a:extLst>
          </p:cNvPr>
          <p:cNvSpPr/>
          <p:nvPr/>
        </p:nvSpPr>
        <p:spPr>
          <a:xfrm>
            <a:off x="4510452" y="4888523"/>
            <a:ext cx="3171093" cy="199984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1200" kern="100" dirty="0">
                <a:effectLst/>
                <a:latin typeface="Calibri" panose="020F0502020204030204" pitchFamily="34" charset="0"/>
                <a:ea typeface="Calibri" panose="020F0502020204030204" pitchFamily="34" charset="0"/>
                <a:cs typeface="Times New Roman" panose="02020603050405020304" pitchFamily="18" charset="0"/>
              </a:rPr>
              <a:t>Diverses compétences sont travaillées et notamment les compétences liées à l’argumentation, les compétences liées à l’art oratoire, les compétences écrites d’analyse de documents et de synthèse. Aussi, l’option permet aux élèves de se préparer en étant plus à l’aise pour l’épreuve certificative du Grand Oral. </a:t>
            </a:r>
          </a:p>
        </p:txBody>
      </p:sp>
      <p:pic>
        <p:nvPicPr>
          <p:cNvPr id="28" name="Picture 27">
            <a:extLst>
              <a:ext uri="{FF2B5EF4-FFF2-40B4-BE49-F238E27FC236}">
                <a16:creationId xmlns:a16="http://schemas.microsoft.com/office/drawing/2014/main" id="{C439CE31-1605-81A4-DDC4-087DD90FCB5F}"/>
              </a:ext>
            </a:extLst>
          </p:cNvPr>
          <p:cNvPicPr>
            <a:picLocks noChangeAspect="1"/>
          </p:cNvPicPr>
          <p:nvPr/>
        </p:nvPicPr>
        <p:blipFill>
          <a:blip r:embed="rId4"/>
          <a:stretch>
            <a:fillRect/>
          </a:stretch>
        </p:blipFill>
        <p:spPr>
          <a:xfrm>
            <a:off x="8613023" y="1118965"/>
            <a:ext cx="3171093" cy="2107004"/>
          </a:xfrm>
          <a:prstGeom prst="rect">
            <a:avLst/>
          </a:prstGeom>
        </p:spPr>
      </p:pic>
      <p:sp>
        <p:nvSpPr>
          <p:cNvPr id="32" name="Right Triangle 31">
            <a:extLst>
              <a:ext uri="{FF2B5EF4-FFF2-40B4-BE49-F238E27FC236}">
                <a16:creationId xmlns:a16="http://schemas.microsoft.com/office/drawing/2014/main" id="{30DA92FC-8B2B-1381-8F72-49C707FBEB62}"/>
              </a:ext>
            </a:extLst>
          </p:cNvPr>
          <p:cNvSpPr/>
          <p:nvPr/>
        </p:nvSpPr>
        <p:spPr>
          <a:xfrm rot="16200000" flipV="1">
            <a:off x="9495913" y="1672882"/>
            <a:ext cx="670195" cy="243597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DA291211-F5A5-3A0A-D623-DC1D59DEBBA1}"/>
              </a:ext>
            </a:extLst>
          </p:cNvPr>
          <p:cNvSpPr/>
          <p:nvPr/>
        </p:nvSpPr>
        <p:spPr>
          <a:xfrm>
            <a:off x="1" y="341034"/>
            <a:ext cx="2977662" cy="258973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Plus-value de l’option : </a:t>
            </a:r>
          </a:p>
          <a:p>
            <a:pPr marL="342900" lvl="0" indent="-342900">
              <a:lnSpc>
                <a:spcPct val="115000"/>
              </a:lnSpc>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Construction de l’orientation des élèves de manière plus éclairée </a:t>
            </a:r>
          </a:p>
          <a:p>
            <a:pPr marL="342900" lvl="0" indent="-342900">
              <a:lnSpc>
                <a:spcPct val="115000"/>
              </a:lnSpc>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L’option valorise le dossier </a:t>
            </a:r>
            <a:r>
              <a:rPr lang="fr-FR" sz="1400" kern="100" dirty="0" err="1">
                <a:effectLst/>
                <a:latin typeface="Calibri" panose="020F0502020204030204" pitchFamily="34" charset="0"/>
                <a:ea typeface="Calibri" panose="020F0502020204030204" pitchFamily="34" charset="0"/>
                <a:cs typeface="Times New Roman" panose="02020603050405020304" pitchFamily="18" charset="0"/>
              </a:rPr>
              <a:t>Parcoursup</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 de l’élève</a:t>
            </a:r>
          </a:p>
          <a:p>
            <a:pPr marL="342900" lvl="0" indent="-342900">
              <a:lnSpc>
                <a:spcPct val="115000"/>
              </a:lnSpc>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Enrichissement de la culture générale de l’apprenant </a:t>
            </a:r>
          </a:p>
          <a:p>
            <a:pPr marL="342900" lvl="0" indent="-342900">
              <a:lnSpc>
                <a:spcPct val="115000"/>
              </a:lnSpc>
              <a:spcAft>
                <a:spcPts val="1000"/>
              </a:spcAft>
              <a:buFont typeface="Calibri" panose="020F0502020204030204" pitchFamily="34" charset="0"/>
              <a:buChar char="-"/>
            </a:pP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Découverte des institutions et des métiers du droit </a:t>
            </a:r>
          </a:p>
        </p:txBody>
      </p:sp>
      <p:sp>
        <p:nvSpPr>
          <p:cNvPr id="35" name="Rectangle 34">
            <a:extLst>
              <a:ext uri="{FF2B5EF4-FFF2-40B4-BE49-F238E27FC236}">
                <a16:creationId xmlns:a16="http://schemas.microsoft.com/office/drawing/2014/main" id="{14046C7A-85C1-4ED0-FEBF-72D4C1B97743}"/>
              </a:ext>
            </a:extLst>
          </p:cNvPr>
          <p:cNvSpPr/>
          <p:nvPr/>
        </p:nvSpPr>
        <p:spPr>
          <a:xfrm rot="5400000">
            <a:off x="8958831" y="3624833"/>
            <a:ext cx="3358660" cy="3107678"/>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ight Triangle 35">
            <a:extLst>
              <a:ext uri="{FF2B5EF4-FFF2-40B4-BE49-F238E27FC236}">
                <a16:creationId xmlns:a16="http://schemas.microsoft.com/office/drawing/2014/main" id="{AE892AF3-8A6D-457A-9A1A-BFAC4BB9DDB0}"/>
              </a:ext>
            </a:extLst>
          </p:cNvPr>
          <p:cNvSpPr/>
          <p:nvPr/>
        </p:nvSpPr>
        <p:spPr>
          <a:xfrm rot="5400000">
            <a:off x="9007786" y="3301868"/>
            <a:ext cx="3171093" cy="3478686"/>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ight Triangle 36">
            <a:extLst>
              <a:ext uri="{FF2B5EF4-FFF2-40B4-BE49-F238E27FC236}">
                <a16:creationId xmlns:a16="http://schemas.microsoft.com/office/drawing/2014/main" id="{4F8C7C9C-DCD6-069A-9C03-8B97A26E23F3}"/>
              </a:ext>
            </a:extLst>
          </p:cNvPr>
          <p:cNvSpPr/>
          <p:nvPr/>
        </p:nvSpPr>
        <p:spPr>
          <a:xfrm rot="5400000" flipV="1">
            <a:off x="10231030" y="236075"/>
            <a:ext cx="670195" cy="243597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ight Triangle 37">
            <a:extLst>
              <a:ext uri="{FF2B5EF4-FFF2-40B4-BE49-F238E27FC236}">
                <a16:creationId xmlns:a16="http://schemas.microsoft.com/office/drawing/2014/main" id="{6DEA00A3-C460-5F20-1FA3-4EA9CAF75214}"/>
              </a:ext>
            </a:extLst>
          </p:cNvPr>
          <p:cNvSpPr/>
          <p:nvPr/>
        </p:nvSpPr>
        <p:spPr>
          <a:xfrm>
            <a:off x="4509328" y="3827585"/>
            <a:ext cx="3171093" cy="1066879"/>
          </a:xfrm>
          <a:prstGeom prst="r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ight Triangle 40">
            <a:extLst>
              <a:ext uri="{FF2B5EF4-FFF2-40B4-BE49-F238E27FC236}">
                <a16:creationId xmlns:a16="http://schemas.microsoft.com/office/drawing/2014/main" id="{7DDE920A-9E49-C4C0-4329-427E841F5589}"/>
              </a:ext>
            </a:extLst>
          </p:cNvPr>
          <p:cNvSpPr/>
          <p:nvPr/>
        </p:nvSpPr>
        <p:spPr>
          <a:xfrm rot="5400000">
            <a:off x="2072586" y="1246112"/>
            <a:ext cx="2589738" cy="779583"/>
          </a:xfrm>
          <a:prstGeom prst="r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C2FCA464-302F-128D-BAA4-53C0FF3A77AD}"/>
              </a:ext>
            </a:extLst>
          </p:cNvPr>
          <p:cNvSpPr/>
          <p:nvPr/>
        </p:nvSpPr>
        <p:spPr>
          <a:xfrm rot="19007144">
            <a:off x="9337975" y="3970809"/>
            <a:ext cx="2977662" cy="2589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Avec l’option DGEMC, droit au but/baccalauréat ! </a:t>
            </a:r>
          </a:p>
        </p:txBody>
      </p:sp>
    </p:spTree>
    <p:extLst>
      <p:ext uri="{BB962C8B-B14F-4D97-AF65-F5344CB8AC3E}">
        <p14:creationId xmlns:p14="http://schemas.microsoft.com/office/powerpoint/2010/main" val="1629008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345</Words>
  <Application>Microsoft Office PowerPoint</Application>
  <PresentationFormat>Grand écran</PresentationFormat>
  <Paragraphs>20</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Arial Black</vt:lpstr>
      <vt:lpstr>Calibri</vt:lpstr>
      <vt:lpstr>Calibri Light</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Gaétan Dufoulon</dc:creator>
  <cp:lastModifiedBy>Gaétan DUFOULON</cp:lastModifiedBy>
  <cp:revision>3</cp:revision>
  <dcterms:created xsi:type="dcterms:W3CDTF">2024-03-09T13:23:39Z</dcterms:created>
  <dcterms:modified xsi:type="dcterms:W3CDTF">2024-03-10T13:23:11Z</dcterms:modified>
</cp:coreProperties>
</file>